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7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BF0B-0A69-4003-8093-34107DAA51CE}" type="datetimeFigureOut">
              <a:rPr lang="ru-RU"/>
              <a:pPr>
                <a:defRPr/>
              </a:pPr>
              <a:t>29.11.2015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E0A29-EF01-47C2-A7E7-1F685D5638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053D9-E3E7-4AAA-A4F9-E7AD475F944F}" type="datetimeFigureOut">
              <a:rPr lang="ru-RU"/>
              <a:pPr>
                <a:defRPr/>
              </a:pPr>
              <a:t>29.11.2015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C6B6C-8AAF-479A-A912-046C4721FA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71B3C-1FAB-4D66-9608-54629DA7B28D}" type="datetimeFigureOut">
              <a:rPr lang="ru-RU"/>
              <a:pPr>
                <a:defRPr/>
              </a:pPr>
              <a:t>29.11.2015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D724C-C72C-49B3-B2D7-E3BB8CCAC4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98B53-BE91-4431-9454-FF107315629D}" type="datetimeFigureOut">
              <a:rPr lang="ru-RU"/>
              <a:pPr>
                <a:defRPr/>
              </a:pPr>
              <a:t>29.11.2015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B1FD1-F47F-41A0-8B5F-C95E4056F3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78CD5-8CCE-4FA6-A2BA-373D1C92494B}" type="datetimeFigureOut">
              <a:rPr lang="ru-RU"/>
              <a:pPr>
                <a:defRPr/>
              </a:pPr>
              <a:t>29.11.2015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2C028-A195-48D0-B6F6-FE1DCDA1CC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FEE5A-4F33-4B7B-8BAE-3C0B49303053}" type="datetimeFigureOut">
              <a:rPr lang="ru-RU"/>
              <a:pPr>
                <a:defRPr/>
              </a:pPr>
              <a:t>29.11.2015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B945E-0E42-49E9-9C31-D33D76A36E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28875-F45B-4984-B4AF-C9815FF93DB7}" type="datetimeFigureOut">
              <a:rPr lang="ru-RU"/>
              <a:pPr>
                <a:defRPr/>
              </a:pPr>
              <a:t>29.11.2015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2A55B-149F-45C3-B4BA-4291C612E7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FB301-2503-4F02-9276-14417976174E}" type="datetimeFigureOut">
              <a:rPr lang="ru-RU"/>
              <a:pPr>
                <a:defRPr/>
              </a:pPr>
              <a:t>29.11.2015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F82AF-15E5-4139-BCB3-6F1831EA19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A6A04-7699-4D94-8CE5-CB872A455F8B}" type="datetimeFigureOut">
              <a:rPr lang="ru-RU"/>
              <a:pPr>
                <a:defRPr/>
              </a:pPr>
              <a:t>29.11.2015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EFAE3-24BD-4D24-A9AB-463394767C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F8E0C-F9E0-416A-8FE5-4D6FA20686D1}" type="datetimeFigureOut">
              <a:rPr lang="ru-RU"/>
              <a:pPr>
                <a:defRPr/>
              </a:pPr>
              <a:t>29.11.2015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767F0-C602-4476-81FC-FCA487671E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4718050" y="993775"/>
            <a:ext cx="1847850" cy="1530350"/>
            <a:chOff x="4718762" y="993075"/>
            <a:chExt cx="1847138" cy="1530439"/>
          </a:xfrm>
        </p:grpSpPr>
        <p:sp>
          <p:nvSpPr>
            <p:cNvPr id="6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 rtlCol="0">
            <a:normAutofit/>
          </a:bodyPr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14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317CC-DC9E-4E32-BF09-983303530134}" type="datetimeFigureOut">
              <a:rPr lang="ru-RU"/>
              <a:pPr>
                <a:defRPr/>
              </a:pPr>
              <a:t>29.11.2015</a:t>
            </a:fld>
            <a:endParaRPr lang="ru-RU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47D0D-843D-4A16-90CE-047DE459F2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34"/>
          <p:cNvGrpSpPr>
            <a:grpSpLocks/>
          </p:cNvGrpSpPr>
          <p:nvPr/>
        </p:nvGrpSpPr>
        <p:grpSpPr bwMode="auto">
          <a:xfrm>
            <a:off x="0" y="0"/>
            <a:ext cx="9251950" cy="6858000"/>
            <a:chOff x="-9" y="-16"/>
            <a:chExt cx="9252346" cy="6858038"/>
          </a:xfrm>
        </p:grpSpPr>
        <p:grpSp>
          <p:nvGrpSpPr>
            <p:cNvPr id="1032" name="Group 638"/>
            <p:cNvGrpSpPr>
              <a:grpSpLocks/>
            </p:cNvGrpSpPr>
            <p:nvPr/>
          </p:nvGrpSpPr>
          <p:grpSpPr bwMode="auto"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1033" name="Group 669"/>
            <p:cNvGrpSpPr>
              <a:grpSpLocks/>
            </p:cNvGrpSpPr>
            <p:nvPr/>
          </p:nvGrpSpPr>
          <p:grpSpPr bwMode="auto"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318" y="3703642"/>
                <a:ext cx="1588" cy="158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</p:grpSp>
        <p:grpSp>
          <p:nvGrpSpPr>
            <p:cNvPr id="1034" name="Group 715"/>
            <p:cNvGrpSpPr>
              <a:grpSpLocks/>
            </p:cNvGrpSpPr>
            <p:nvPr/>
          </p:nvGrpSpPr>
          <p:grpSpPr bwMode="auto"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/>
                </a:extLst>
              </p:spPr>
              <p:txBody>
                <a:bodyPr/>
                <a:lstStyle/>
                <a:p>
                  <a:pPr defTabSz="45720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>
                    <a:latin typeface="+mn-lt"/>
                    <a:cs typeface="+mn-cs"/>
                  </a:endParaRPr>
                </a:p>
              </p:txBody>
            </p:sp>
          </p:grpSp>
        </p:grp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009650" y="676275"/>
            <a:ext cx="71247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09650" y="1806575"/>
            <a:ext cx="7124700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13" y="59515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E77CDD-F18B-46E2-AA49-999CBB0332A1}" type="datetimeFigureOut">
              <a:rPr lang="ru-RU"/>
              <a:pPr>
                <a:defRPr/>
              </a:pPr>
              <a:t>29.11.2015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100" y="5951538"/>
            <a:ext cx="5256213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3088" y="5951538"/>
            <a:ext cx="60801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8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546C13-C25C-4B11-8958-6350678698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72" r:id="rId9"/>
    <p:sldLayoutId id="2147483663" r:id="rId10"/>
    <p:sldLayoutId id="2147483662" r:id="rId11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200" kern="1200">
          <a:solidFill>
            <a:srgbClr val="404040"/>
          </a:solidFill>
          <a:latin typeface="+mj-lt"/>
          <a:ea typeface="+mj-ea"/>
          <a:cs typeface="Trebuchet MS"/>
        </a:defRPr>
      </a:lvl1pPr>
      <a:lvl2pPr algn="l" defTabSz="457200" rtl="0" fontAlgn="base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200">
          <a:solidFill>
            <a:srgbClr val="404040"/>
          </a:solidFill>
          <a:latin typeface="Verdan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ts val="600"/>
        </a:spcAft>
        <a:buClr>
          <a:srgbClr val="404040"/>
        </a:buClr>
        <a:buFont typeface="Wingdings 2" pitchFamily="18" charset="2"/>
        <a:buChar char="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381591" y="4721661"/>
            <a:ext cx="8380820" cy="175432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Конкурс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i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«Семья года- 2016»</a:t>
            </a:r>
            <a:endParaRPr lang="ru-RU" sz="5400" b="1" i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40000"/>
                <a:lumOff val="60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Прямоугольник 3"/>
          <p:cNvSpPr>
            <a:spLocks noChangeArrowheads="1"/>
          </p:cNvSpPr>
          <p:nvPr/>
        </p:nvSpPr>
        <p:spPr bwMode="auto">
          <a:xfrm>
            <a:off x="1979613" y="115888"/>
            <a:ext cx="6769100" cy="146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b="1">
                <a:solidFill>
                  <a:srgbClr val="C00000"/>
                </a:solidFill>
                <a:latin typeface="Verdana" pitchFamily="34" charset="0"/>
              </a:rPr>
              <a:t>Семья – источник вдохновения, </a:t>
            </a:r>
          </a:p>
          <a:p>
            <a:pPr algn="r"/>
            <a:r>
              <a:rPr lang="ru-RU" b="1">
                <a:solidFill>
                  <a:srgbClr val="C00000"/>
                </a:solidFill>
                <a:latin typeface="Verdana" pitchFamily="34" charset="0"/>
              </a:rPr>
              <a:t>Где рядом взрослые и дети, </a:t>
            </a:r>
          </a:p>
          <a:p>
            <a:pPr algn="r"/>
            <a:r>
              <a:rPr lang="ru-RU" b="1">
                <a:solidFill>
                  <a:srgbClr val="C00000"/>
                </a:solidFill>
                <a:latin typeface="Verdana" pitchFamily="34" charset="0"/>
              </a:rPr>
              <a:t>В семье от всех невзгод спасение, </a:t>
            </a:r>
          </a:p>
          <a:p>
            <a:pPr algn="r"/>
            <a:r>
              <a:rPr lang="ru-RU" b="1">
                <a:solidFill>
                  <a:srgbClr val="C00000"/>
                </a:solidFill>
                <a:latin typeface="Verdana" pitchFamily="34" charset="0"/>
              </a:rPr>
              <a:t>Здесь друг за друга все в ответе. </a:t>
            </a:r>
          </a:p>
          <a:p>
            <a:pPr algn="r"/>
            <a:r>
              <a:rPr lang="ru-RU" b="1">
                <a:solidFill>
                  <a:srgbClr val="C00000"/>
                </a:solidFill>
                <a:latin typeface="Verdana" pitchFamily="34" charset="0"/>
              </a:rPr>
              <a:t>                            О. В. Токмакова</a:t>
            </a:r>
          </a:p>
        </p:txBody>
      </p:sp>
      <p:sp>
        <p:nvSpPr>
          <p:cNvPr id="14339" name="Прямоугольник 9"/>
          <p:cNvSpPr>
            <a:spLocks noChangeArrowheads="1"/>
          </p:cNvSpPr>
          <p:nvPr/>
        </p:nvSpPr>
        <p:spPr bwMode="auto">
          <a:xfrm>
            <a:off x="0" y="1773238"/>
            <a:ext cx="9144000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500" b="1">
                <a:latin typeface="Verdana" pitchFamily="34" charset="0"/>
              </a:rPr>
              <a:t>I. ОБЩИЕ ПОЛОЖЕНИЯ:</a:t>
            </a:r>
          </a:p>
          <a:p>
            <a:r>
              <a:rPr lang="ru-RU" sz="1500">
                <a:latin typeface="Verdana" pitchFamily="34" charset="0"/>
              </a:rPr>
              <a:t>1..1 Конкурс проводится в рамках педагогического проекта «Мы со спортом очень дружим!».</a:t>
            </a:r>
          </a:p>
          <a:p>
            <a:r>
              <a:rPr lang="ru-RU" sz="1500">
                <a:latin typeface="Verdana" pitchFamily="34" charset="0"/>
              </a:rPr>
              <a:t>1.2. Учредителями конкурса являются: администрация ДОУ, родительский комитет.</a:t>
            </a:r>
          </a:p>
          <a:p>
            <a:r>
              <a:rPr lang="ru-RU" sz="1500" b="1">
                <a:latin typeface="Verdana" pitchFamily="34" charset="0"/>
              </a:rPr>
              <a:t>1.3.Цель и задачи:</a:t>
            </a:r>
          </a:p>
          <a:p>
            <a:r>
              <a:rPr lang="ru-RU" sz="1500" b="1">
                <a:latin typeface="Verdana" pitchFamily="34" charset="0"/>
              </a:rPr>
              <a:t>Цель:</a:t>
            </a:r>
          </a:p>
          <a:p>
            <a:r>
              <a:rPr lang="ru-RU" sz="1500">
                <a:latin typeface="Verdana" pitchFamily="34" charset="0"/>
              </a:rPr>
              <a:t>1. Привлечь родителей к активному участию в воспитательно-образовательном процессе</a:t>
            </a:r>
          </a:p>
          <a:p>
            <a:r>
              <a:rPr lang="ru-RU" sz="1500">
                <a:latin typeface="Verdana" pitchFamily="34" charset="0"/>
              </a:rPr>
              <a:t> 2.Способствовать созданию доброжелательной атмосферы, общности интересов сотрудников, родителей и воспитанников, эмоциональной взаимоподдержки, сближению детей и родителей.</a:t>
            </a:r>
          </a:p>
          <a:p>
            <a:r>
              <a:rPr lang="ru-RU" sz="1500" b="1">
                <a:latin typeface="Verdana" pitchFamily="34" charset="0"/>
              </a:rPr>
              <a:t>Задачи:</a:t>
            </a:r>
          </a:p>
          <a:p>
            <a:r>
              <a:rPr lang="ru-RU" sz="1500">
                <a:latin typeface="Verdana" pitchFamily="34" charset="0"/>
              </a:rPr>
              <a:t>1.Повысить педагогическую компетентность родителей и привлечь их к активному участию в жизни ребенка в условиях дошкольного учреждения;</a:t>
            </a:r>
          </a:p>
          <a:p>
            <a:r>
              <a:rPr lang="ru-RU" sz="1500">
                <a:latin typeface="Verdana" pitchFamily="34" charset="0"/>
              </a:rPr>
              <a:t>2.Создать творческое пространство для проявления семейных талантов и творческих способностей каждого из родителей, общности переживания происходящего;</a:t>
            </a:r>
          </a:p>
          <a:p>
            <a:r>
              <a:rPr lang="ru-RU" sz="1500">
                <a:latin typeface="Verdana" pitchFamily="34" charset="0"/>
              </a:rPr>
              <a:t>3.Дать возможность родителям ощутить ценность эмоционального, духовного, делового и познавательного общения ребенка с близкими людьми для обеспечения сохранности здоровья и усвоения детьми необходимых элементарных знаний по ОБЖ;</a:t>
            </a:r>
          </a:p>
          <a:p>
            <a:r>
              <a:rPr lang="ru-RU" sz="1500">
                <a:latin typeface="Verdana" pitchFamily="34" charset="0"/>
              </a:rPr>
              <a:t>4.Установить дружеские, доверительные отношения сотрудников с родителями в вопросах воспитания и развития детей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8FEF3"/>
            </a:gs>
            <a:gs pos="6000">
              <a:srgbClr val="C8FEF3"/>
            </a:gs>
            <a:gs pos="67000">
              <a:srgbClr val="21D6E0"/>
            </a:gs>
            <a:gs pos="96001">
              <a:srgbClr val="0087E6"/>
            </a:gs>
            <a:gs pos="100000">
              <a:srgbClr val="005CB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0" y="117475"/>
            <a:ext cx="91440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500" b="1">
                <a:latin typeface="Verdana" pitchFamily="34" charset="0"/>
              </a:rPr>
              <a:t>II. ПОРЯДОК ПРОВЕДЕНИЯ КОНКУРСА</a:t>
            </a:r>
          </a:p>
          <a:p>
            <a:r>
              <a:rPr lang="ru-RU" sz="1500">
                <a:latin typeface="Verdana" pitchFamily="34" charset="0"/>
              </a:rPr>
              <a:t>2.1 Участники конкурса</a:t>
            </a:r>
          </a:p>
          <a:p>
            <a:r>
              <a:rPr lang="ru-RU" sz="1500">
                <a:latin typeface="Verdana" pitchFamily="34" charset="0"/>
              </a:rPr>
              <a:t>К участию в конкурсе приглашаются родители и воспитанники </a:t>
            </a:r>
          </a:p>
          <a:p>
            <a:r>
              <a:rPr lang="ru-RU" sz="1500">
                <a:latin typeface="Verdana" pitchFamily="34" charset="0"/>
              </a:rPr>
              <a:t>дошкольного  учреждения.</a:t>
            </a:r>
          </a:p>
          <a:p>
            <a:r>
              <a:rPr lang="ru-RU" sz="1500">
                <a:latin typeface="Verdana" pitchFamily="34" charset="0"/>
              </a:rPr>
              <a:t>2.2 Условия и сроки проведения конкурса:</a:t>
            </a:r>
          </a:p>
          <a:p>
            <a:r>
              <a:rPr lang="ru-RU" sz="1500">
                <a:latin typeface="Verdana" pitchFamily="34" charset="0"/>
              </a:rPr>
              <a:t>Конкурс проводится в 2  этапа:</a:t>
            </a:r>
          </a:p>
          <a:p>
            <a:r>
              <a:rPr lang="ru-RU" sz="1500" b="1">
                <a:latin typeface="Verdana" pitchFamily="34" charset="0"/>
              </a:rPr>
              <a:t>1-й этап – отборочный.</a:t>
            </a:r>
          </a:p>
          <a:p>
            <a:r>
              <a:rPr lang="ru-RU" sz="1500">
                <a:latin typeface="Verdana" pitchFamily="34" charset="0"/>
              </a:rPr>
              <a:t> Он проводится по возрастным группам: средняя гр., старшая, подготовительная группа «А», подготовительная группа «Б».</a:t>
            </a:r>
          </a:p>
          <a:p>
            <a:r>
              <a:rPr lang="ru-RU" sz="1500" b="1">
                <a:latin typeface="Verdana" pitchFamily="34" charset="0"/>
              </a:rPr>
              <a:t> Задание для отборочного этапа: </a:t>
            </a:r>
          </a:p>
          <a:p>
            <a:r>
              <a:rPr lang="ru-RU" sz="1500">
                <a:latin typeface="Verdana" pitchFamily="34" charset="0"/>
              </a:rPr>
              <a:t>Стенгазета «Мы со спортом очень дружим!» - фото с изображением физкультурного уголка дома, утренней зарядки вместе с детьми, туристических походов, закаливания семьи и.т.д.</a:t>
            </a:r>
          </a:p>
          <a:p>
            <a:r>
              <a:rPr lang="ru-RU" sz="1500">
                <a:latin typeface="Verdana" pitchFamily="34" charset="0"/>
              </a:rPr>
              <a:t>сроки проведения: ноябрь месяц учебного года;</a:t>
            </a:r>
          </a:p>
          <a:p>
            <a:r>
              <a:rPr lang="ru-RU" sz="1500" b="1">
                <a:latin typeface="Verdana" pitchFamily="34" charset="0"/>
              </a:rPr>
              <a:t>2-й этап, основной:</a:t>
            </a:r>
          </a:p>
          <a:p>
            <a:r>
              <a:rPr lang="ru-RU" sz="1500">
                <a:latin typeface="Verdana" pitchFamily="34" charset="0"/>
              </a:rPr>
              <a:t>-проводится в спортивном  зале дошкольного учреждения</a:t>
            </a:r>
          </a:p>
          <a:p>
            <a:r>
              <a:rPr lang="ru-RU" sz="1500">
                <a:latin typeface="Verdana" pitchFamily="34" charset="0"/>
              </a:rPr>
              <a:t>-во 2-м этапе принимают участие семьи – победители 1-го отборочного этапа (одна семья от группы).</a:t>
            </a:r>
          </a:p>
          <a:p>
            <a:r>
              <a:rPr lang="ru-RU" sz="1500">
                <a:latin typeface="Verdana" pitchFamily="34" charset="0"/>
              </a:rPr>
              <a:t>Победителями конкурса «Семья года»  станет семья, получившая большее количество баллов после 3-х туров.</a:t>
            </a:r>
          </a:p>
          <a:p>
            <a:r>
              <a:rPr lang="ru-RU" sz="1500" b="1">
                <a:latin typeface="Verdana" pitchFamily="34" charset="0"/>
              </a:rPr>
              <a:t>сроки проведения</a:t>
            </a:r>
            <a:r>
              <a:rPr lang="ru-RU" sz="1500">
                <a:latin typeface="Verdana" pitchFamily="34" charset="0"/>
              </a:rPr>
              <a:t>:</a:t>
            </a:r>
          </a:p>
          <a:p>
            <a:r>
              <a:rPr lang="ru-RU" sz="1500">
                <a:latin typeface="Verdana" pitchFamily="34" charset="0"/>
              </a:rPr>
              <a:t>I-й тур – «Спортивная семья» -  ноябрь.</a:t>
            </a:r>
          </a:p>
          <a:p>
            <a:r>
              <a:rPr lang="ru-RU" sz="1500">
                <a:latin typeface="Verdana" pitchFamily="34" charset="0"/>
              </a:rPr>
              <a:t>II- тур - «Интеллектуальная семья»  - февраль.</a:t>
            </a:r>
          </a:p>
          <a:p>
            <a:r>
              <a:rPr lang="ru-RU" sz="1500">
                <a:latin typeface="Verdana" pitchFamily="34" charset="0"/>
              </a:rPr>
              <a:t>III-тур - «Творческая семья» - апрель.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accent4">
                <a:lumMod val="20000"/>
                <a:lumOff val="80000"/>
              </a:schemeClr>
            </a:gs>
            <a:gs pos="25000">
              <a:srgbClr val="21D6E0"/>
            </a:gs>
            <a:gs pos="98000">
              <a:srgbClr val="0087E6"/>
            </a:gs>
            <a:gs pos="98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1"/>
          <p:cNvSpPr>
            <a:spLocks noChangeArrowheads="1"/>
          </p:cNvSpPr>
          <p:nvPr/>
        </p:nvSpPr>
        <p:spPr bwMode="auto">
          <a:xfrm>
            <a:off x="0" y="404813"/>
            <a:ext cx="9144000" cy="517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500" b="1">
                <a:latin typeface="Verdana" pitchFamily="34" charset="0"/>
              </a:rPr>
              <a:t>III. КРИТЕРИИ ОЦЕНКИ КОНКУРСА</a:t>
            </a:r>
          </a:p>
          <a:p>
            <a:r>
              <a:rPr lang="ru-RU" sz="1500">
                <a:latin typeface="Verdana" pitchFamily="34" charset="0"/>
              </a:rPr>
              <a:t>3.1 Умение членов семьи общаться друг с другом для выполнения общего задания (сплоченность).</a:t>
            </a:r>
          </a:p>
          <a:p>
            <a:r>
              <a:rPr lang="ru-RU" sz="1500">
                <a:latin typeface="Verdana" pitchFamily="34" charset="0"/>
              </a:rPr>
              <a:t>3.2. Физическая подготовка членов семьи, проявление интереса к занятиям физкультурой и спортом.</a:t>
            </a:r>
          </a:p>
          <a:p>
            <a:r>
              <a:rPr lang="ru-RU" sz="1500">
                <a:latin typeface="Verdana" pitchFamily="34" charset="0"/>
              </a:rPr>
              <a:t>3.3. Творческая разносторонность членов семьи.</a:t>
            </a:r>
          </a:p>
          <a:p>
            <a:r>
              <a:rPr lang="ru-RU" sz="1500">
                <a:latin typeface="Verdana" pitchFamily="34" charset="0"/>
              </a:rPr>
              <a:t>3.4 Эрудированность в вопросах воспитания и развития ребенка, как в семье, так и в условиях детского сада.</a:t>
            </a:r>
          </a:p>
          <a:p>
            <a:r>
              <a:rPr lang="ru-RU" sz="1500">
                <a:latin typeface="Verdana" pitchFamily="34" charset="0"/>
              </a:rPr>
              <a:t>3.5 Умение быстро проявить находчивость, смекалку  и найти правильное решение в нестандартной ситуации.</a:t>
            </a:r>
          </a:p>
          <a:p>
            <a:r>
              <a:rPr lang="ru-RU" sz="1500" b="1">
                <a:latin typeface="Verdana" pitchFamily="34" charset="0"/>
              </a:rPr>
              <a:t>IV.  ЖЮРИ КОНКУРСА</a:t>
            </a:r>
          </a:p>
          <a:p>
            <a:r>
              <a:rPr lang="ru-RU" sz="1500">
                <a:latin typeface="Verdana" pitchFamily="34" charset="0"/>
              </a:rPr>
              <a:t>1.Председатель жюри  -  заведующая МАДОУ «Детский сад №3» Пономарева Е.Н;</a:t>
            </a:r>
          </a:p>
          <a:p>
            <a:r>
              <a:rPr lang="ru-RU" sz="1500">
                <a:latin typeface="Verdana" pitchFamily="34" charset="0"/>
              </a:rPr>
              <a:t>2.Члены жюри   -  председатель родительского комитета – Микова Наталья Ивановна, методист детского сада – Крамарь Тамара Николаевна, воспитатель – Черных И.П.</a:t>
            </a:r>
          </a:p>
          <a:p>
            <a:r>
              <a:rPr lang="ru-RU" sz="1500" b="1">
                <a:latin typeface="Verdana" pitchFamily="34" charset="0"/>
              </a:rPr>
              <a:t>V. ПОДВЕДЕНИЕ ИТОГОВ И НАГРАЖДЕНИЕ СЕМЕЙ-ПОБЕДИТЕЛЕЙ</a:t>
            </a:r>
          </a:p>
          <a:p>
            <a:r>
              <a:rPr lang="ru-RU" sz="1500">
                <a:latin typeface="Verdana" pitchFamily="34" charset="0"/>
              </a:rPr>
              <a:t>5.1 Итоги конкурса проводятся жюри открытым голосованием;</a:t>
            </a:r>
          </a:p>
          <a:p>
            <a:r>
              <a:rPr lang="ru-RU" sz="1500">
                <a:latin typeface="Verdana" pitchFamily="34" charset="0"/>
              </a:rPr>
              <a:t>5.2. Награждение победителей: участникам конкурса, занявшим призовые места по итогам 3-х туров, вручаются грамоты и памятные призы.</a:t>
            </a:r>
          </a:p>
          <a:p>
            <a:r>
              <a:rPr lang="ru-RU" sz="1500">
                <a:latin typeface="Verdana" pitchFamily="34" charset="0"/>
              </a:rPr>
              <a:t>5.3. Всем участникам вручается диплом участника конкурса «Семья года», памятный подарок.</a:t>
            </a:r>
          </a:p>
          <a:p>
            <a:r>
              <a:rPr lang="ru-RU" sz="1500">
                <a:latin typeface="Verdana" pitchFamily="34" charset="0"/>
              </a:rPr>
              <a:t>5.4. Награждение победителей состоится на открытом родительском собрании в дошкольном учреждении.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Кутюр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TM02455596[[fn=Весна]]</Template>
  <TotalTime>226</TotalTime>
  <Words>425</Words>
  <Application>Microsoft Office PowerPoint</Application>
  <PresentationFormat>Экран (4:3)</PresentationFormat>
  <Paragraphs>50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Verdana</vt:lpstr>
      <vt:lpstr>Arial</vt:lpstr>
      <vt:lpstr>Wingdings 2</vt:lpstr>
      <vt:lpstr>Calibri</vt:lpstr>
      <vt:lpstr>Spring</vt:lpstr>
      <vt:lpstr>Spring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Любовь</dc:creator>
  <cp:lastModifiedBy>Пользователь</cp:lastModifiedBy>
  <cp:revision>19</cp:revision>
  <dcterms:created xsi:type="dcterms:W3CDTF">2015-11-25T10:51:26Z</dcterms:created>
  <dcterms:modified xsi:type="dcterms:W3CDTF">2015-11-28T18:06:28Z</dcterms:modified>
</cp:coreProperties>
</file>